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16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17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Economica" panose="02000506040000020004" pitchFamily="2" charset="77"/>
      <p:regular r:id="rId26"/>
      <p:bold r:id="rId27"/>
      <p:italic r:id="rId28"/>
      <p:boldItalic r:id="rId29"/>
    </p:embeddedFont>
    <p:embeddedFont>
      <p:font typeface="Nixie One" panose="02000503080000020004" pitchFamily="2" charset="0"/>
      <p:regular r:id="rId30"/>
    </p:embeddedFont>
    <p:embeddedFont>
      <p:font typeface="Nunito" pitchFamily="2" charset="77"/>
      <p:regular r:id="rId31"/>
      <p:bold r:id="rId32"/>
      <p:italic r:id="rId33"/>
      <p:boldItalic r:id="rId34"/>
    </p:embeddedFont>
    <p:embeddedFont>
      <p:font typeface="Open Sans" panose="020B0606030504020204" pitchFamily="34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ratik Watwani" initials="" lastIdx="10" clrIdx="0"/>
  <p:cmAuthor id="1" name="Cara L" initials="" lastIdx="1" clrIdx="1"/>
  <p:cmAuthor id="2" name="Ziyu Yan" initials="" lastIdx="5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font" Target="fonts/font2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font" Target="fonts/font1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20.fntdata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12-17T02:12:12.228" idx="1">
    <p:pos x="6000" y="0"/>
    <p:text>I've +1'd my part in slides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7T15:05:35.016" idx="1">
    <p:pos x="6000" y="0"/>
    <p:text>Are you going to present this part?</p:text>
  </p:cm>
  <p:cm authorId="0" dt="2019-12-17T16:09:40.293" idx="2">
    <p:pos x="6000" y="0"/>
    <p:text>+1</p:text>
  </p:cm>
  <p:cm authorId="0" dt="2019-12-17T16:09:40.293" idx="3">
    <p:pos x="6000" y="0"/>
    <p:text>yes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17T03:01:38.070" idx="1">
    <p:pos x="6000" y="0"/>
    <p:text>no, we need some texts here</p:text>
  </p:cm>
  <p:cm authorId="0" dt="2019-12-17T03:02:43.505" idx="5">
    <p:pos x="6000" y="0"/>
    <p:text>as you wish dont change my slides</p:text>
  </p:cm>
  <p:cm authorId="0" dt="2019-12-17T03:03:05.595" idx="4">
    <p:pos x="6000" y="0"/>
    <p:text>instead of putting text and image better put image and explain the text</p:text>
  </p:cm>
  <p:cm authorId="2" dt="2019-12-17T03:03:05.595" idx="2">
    <p:pos x="6000" y="0"/>
    <p:text>of course, so do you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12-17T02:03:07.633" idx="6">
    <p:pos x="6000" y="0"/>
    <p:text>+1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17T03:10:12.311" idx="3">
    <p:pos x="6000" y="0"/>
    <p:text>and where you think will be better to put the hypothesis? in the regression part or in the beginning after literature review?</p:text>
  </p:cm>
  <p:cm authorId="0" dt="2019-12-17T03:38:10.347" idx="8">
    <p:pos x="6000" y="0"/>
    <p:text>After literature</p:text>
  </p:cm>
  <p:cm authorId="2" dt="2019-12-17T03:43:59.463" idx="4">
    <p:pos x="6000" y="0"/>
    <p:text>ok. got it</p:text>
  </p:cm>
  <p:cm authorId="0" dt="2019-12-17T03:53:40.451" idx="7">
    <p:pos x="6000" y="0"/>
    <p:text>+1</p:text>
  </p:cm>
  <p:cm authorId="2" dt="2019-12-17T03:53:40.451" idx="5">
    <p:pos x="6000" y="0"/>
    <p:text>wait, if we are going to explore the potential factors. the hypothesis might just be the null hypothesis which should be proven to be false. I mean some are significant related to complaints density. How about I say we are going to explore the correlation. And in your part, you can say you did the regression work and found some evidence to negate the null hypothesis.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12-17T02:03:20.943" idx="9">
    <p:pos x="6000" y="0"/>
    <p:text>+1</p:tex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9-12-17T02:03:29.405" idx="10">
    <p:pos x="6000" y="0"/>
    <p:text>+1</p:text>
  </p:cm>
</p:cmLst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602c0b00d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602c0b00d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602c0b00d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7602c0b00d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602c0b00d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602c0b00d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c97092fda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c97092fda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602c0b00d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602c0b00d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602c0b00d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602c0b00d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602c0b00d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602c0b00d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602c0b00d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602c0b00d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602c0b00d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7602c0b00d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7092fda_3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6c97092fda_3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602c0b00d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602c0b00d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602c0b00d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602c0b00d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602c0b00d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602c0b00d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602c0b00d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602c0b00d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c97092fda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c97092fda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602c0b00d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602c0b00d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602c0b00d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602c0b00d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6c97092fd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6c97092fd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6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comments" Target="../comments/commen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comments" Target="../comments/comment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616025" y="2350975"/>
            <a:ext cx="3815100" cy="12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/>
              <a:t>Analysis </a:t>
            </a:r>
            <a:endParaRPr sz="3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/>
              <a:t>of </a:t>
            </a:r>
            <a:endParaRPr sz="3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/>
              <a:t>NYC Noise Complaints</a:t>
            </a:r>
            <a:endParaRPr sz="3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Applied Data Science</a:t>
            </a:r>
            <a:endParaRPr sz="1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5737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Pratik P. Watwani</a:t>
            </a:r>
            <a:r>
              <a:rPr lang="en" sz="1200" dirty="0"/>
              <a:t> (ppw220)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2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Temporal Analysis</a:t>
            </a:r>
            <a:endParaRPr/>
          </a:p>
        </p:txBody>
      </p:sp>
      <p:pic>
        <p:nvPicPr>
          <p:cNvPr id="183" name="Google Shape;18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2625" y="814726"/>
            <a:ext cx="6031374" cy="4138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85" name="Google Shape;185;p22"/>
          <p:cNvSpPr txBox="1"/>
          <p:nvPr/>
        </p:nvSpPr>
        <p:spPr>
          <a:xfrm>
            <a:off x="40350" y="1261325"/>
            <a:ext cx="3078000" cy="27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Daytime</a:t>
            </a: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 vs </a:t>
            </a: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Nighttime</a:t>
            </a:r>
            <a:endParaRPr sz="1200" b="1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Loud noises from neighbors and  streetwalkers</a:t>
            </a: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 are less reported in daytime, while during night, </a:t>
            </a: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party and social gatherings</a:t>
            </a: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 lead to an increase in noise nuisance</a:t>
            </a: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The </a:t>
            </a: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construction noises</a:t>
            </a: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 are complained most around </a:t>
            </a: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9:00 am and midnight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>
            <a:spLocks noGrp="1"/>
          </p:cNvSpPr>
          <p:nvPr>
            <p:ph type="title"/>
          </p:nvPr>
        </p:nvSpPr>
        <p:spPr>
          <a:xfrm>
            <a:off x="311700" y="111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Spatial Analysis</a:t>
            </a:r>
            <a:endParaRPr/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42425"/>
            <a:ext cx="3848499" cy="305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0125" y="842425"/>
            <a:ext cx="4282826" cy="305415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3" name="Google Shape;193;p23"/>
          <p:cNvCxnSpPr/>
          <p:nvPr/>
        </p:nvCxnSpPr>
        <p:spPr>
          <a:xfrm>
            <a:off x="4290525" y="1211025"/>
            <a:ext cx="0" cy="2606400"/>
          </a:xfrm>
          <a:prstGeom prst="straightConnector1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4" name="Google Shape;19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95" name="Google Shape;195;p23"/>
          <p:cNvSpPr txBox="1"/>
          <p:nvPr/>
        </p:nvSpPr>
        <p:spPr>
          <a:xfrm>
            <a:off x="285750" y="3935075"/>
            <a:ext cx="8572500" cy="8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Most noise complaints</a:t>
            </a: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 - Manhattan, especially the lower Manhattan, Upper West Side, Washington Height, and places around Downtown Brooklyn</a:t>
            </a: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Least noise complaints</a:t>
            </a: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 - JFK, LGA and the Great Kills Park in Staten Island</a:t>
            </a: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2984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Complaints from </a:t>
            </a: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park areas</a:t>
            </a: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 are significantly fewer than those from areas around the parks. 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>
            <a:spLocks noGrp="1"/>
          </p:cNvSpPr>
          <p:nvPr>
            <p:ph type="title"/>
          </p:nvPr>
        </p:nvSpPr>
        <p:spPr>
          <a:xfrm>
            <a:off x="311700" y="1635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Spatial Analysis</a:t>
            </a:r>
            <a:endParaRPr/>
          </a:p>
        </p:txBody>
      </p:sp>
      <p:pic>
        <p:nvPicPr>
          <p:cNvPr id="201" name="Google Shape;20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0450" y="60150"/>
            <a:ext cx="6395201" cy="492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03" name="Google Shape;203;p24"/>
          <p:cNvSpPr txBox="1"/>
          <p:nvPr/>
        </p:nvSpPr>
        <p:spPr>
          <a:xfrm>
            <a:off x="0" y="1351775"/>
            <a:ext cx="3048000" cy="283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In most areas, </a:t>
            </a: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loud music and parties</a:t>
            </a: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 are the main sources of noise</a:t>
            </a:r>
            <a:b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</a:b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304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Construction before/after hours</a:t>
            </a: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 comes to the second place among the reasons for noise complaints, mainly in Upper East, Upper West, Midtown, Lower Manhattan, Brooklyn Height, Red Hook, Kensington, Forest Hills, Starrett City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>
            <a:spLocks noGrp="1"/>
          </p:cNvSpPr>
          <p:nvPr>
            <p:ph type="title"/>
          </p:nvPr>
        </p:nvSpPr>
        <p:spPr>
          <a:xfrm>
            <a:off x="311700" y="1635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Spatial Analysis</a:t>
            </a:r>
            <a:endParaRPr/>
          </a:p>
        </p:txBody>
      </p:sp>
      <p:pic>
        <p:nvPicPr>
          <p:cNvPr id="209" name="Google Shape;20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0450" y="60150"/>
            <a:ext cx="6395201" cy="492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11" name="Google Shape;211;p25"/>
          <p:cNvSpPr txBox="1"/>
          <p:nvPr/>
        </p:nvSpPr>
        <p:spPr>
          <a:xfrm>
            <a:off x="80250" y="1596863"/>
            <a:ext cx="2827800" cy="18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JFK &amp; LGA - Engine idling</a:t>
            </a: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304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Staten Island - Barking dogs</a:t>
            </a: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304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Bronx - Ice cream truck</a:t>
            </a: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(New York Botanical Garden, Bronx Zoo and Pelham Bay Park)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/>
        </p:nvSpPr>
        <p:spPr>
          <a:xfrm>
            <a:off x="3682352" y="2792500"/>
            <a:ext cx="819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Jobs</a:t>
            </a:r>
            <a:endParaRPr sz="20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7" name="Google Shape;217;p26"/>
          <p:cNvSpPr txBox="1"/>
          <p:nvPr/>
        </p:nvSpPr>
        <p:spPr>
          <a:xfrm>
            <a:off x="770251" y="1849900"/>
            <a:ext cx="67167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Demographic Characteristics</a:t>
            </a:r>
            <a:endParaRPr sz="35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18" name="Google Shape;218;p26"/>
          <p:cNvSpPr txBox="1"/>
          <p:nvPr/>
        </p:nvSpPr>
        <p:spPr>
          <a:xfrm>
            <a:off x="792251" y="2792500"/>
            <a:ext cx="138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Education</a:t>
            </a:r>
            <a:endParaRPr/>
          </a:p>
        </p:txBody>
      </p:sp>
      <p:sp>
        <p:nvSpPr>
          <p:cNvPr id="219" name="Google Shape;219;p26"/>
          <p:cNvSpPr txBox="1"/>
          <p:nvPr/>
        </p:nvSpPr>
        <p:spPr>
          <a:xfrm>
            <a:off x="2465900" y="2792500"/>
            <a:ext cx="957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Salary</a:t>
            </a:r>
            <a:endParaRPr sz="20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0" name="Google Shape;220;p26"/>
          <p:cNvSpPr txBox="1"/>
          <p:nvPr/>
        </p:nvSpPr>
        <p:spPr>
          <a:xfrm>
            <a:off x="4712851" y="2792500"/>
            <a:ext cx="103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Origin</a:t>
            </a:r>
            <a:endParaRPr/>
          </a:p>
        </p:txBody>
      </p:sp>
      <p:sp>
        <p:nvSpPr>
          <p:cNvPr id="221" name="Google Shape;221;p26"/>
          <p:cNvSpPr txBox="1"/>
          <p:nvPr/>
        </p:nvSpPr>
        <p:spPr>
          <a:xfrm>
            <a:off x="5926001" y="2792500"/>
            <a:ext cx="76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Race</a:t>
            </a:r>
            <a:endParaRPr/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Analysis</a:t>
            </a:r>
            <a:endParaRPr/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29" name="Google Shape;229;p27"/>
          <p:cNvSpPr txBox="1"/>
          <p:nvPr/>
        </p:nvSpPr>
        <p:spPr>
          <a:xfrm>
            <a:off x="3295863" y="2005375"/>
            <a:ext cx="1901100" cy="25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Armed Forces </a:t>
            </a:r>
            <a:r>
              <a:rPr lang="en" sz="1000" b="1">
                <a:latin typeface="Nixie One"/>
                <a:ea typeface="Nixie One"/>
                <a:cs typeface="Nixie One"/>
                <a:sym typeface="Nixie One"/>
              </a:rPr>
              <a:t>(J)</a:t>
            </a:r>
            <a:endParaRPr sz="1000" b="1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Government Workers </a:t>
            </a:r>
            <a:r>
              <a:rPr lang="en" sz="10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(J)</a:t>
            </a:r>
            <a:endParaRPr sz="10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Information </a:t>
            </a:r>
            <a:r>
              <a:rPr lang="en" sz="10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(J)</a:t>
            </a:r>
            <a:endParaRPr sz="10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Income Assisted </a:t>
            </a:r>
            <a:r>
              <a:rPr lang="en" sz="10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(J)</a:t>
            </a:r>
            <a:endParaRPr sz="10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Retired </a:t>
            </a:r>
            <a:r>
              <a:rPr lang="en" sz="10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(J)</a:t>
            </a:r>
            <a:endParaRPr sz="1000"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Associate Degree </a:t>
            </a:r>
            <a:r>
              <a:rPr lang="en" sz="10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(E)</a:t>
            </a:r>
            <a:endParaRPr sz="1000" b="1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$200,000+ </a:t>
            </a:r>
            <a:r>
              <a:rPr lang="en" sz="10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(S)</a:t>
            </a:r>
            <a:endParaRPr sz="1000" b="1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0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$150,000 - $199,999 </a:t>
            </a:r>
            <a:r>
              <a:rPr lang="en" sz="10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(S)</a:t>
            </a:r>
            <a:endParaRPr sz="1000" b="1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. . . . </a:t>
            </a:r>
            <a:endParaRPr sz="1000" b="1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0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230" name="Google Shape;230;p27"/>
          <p:cNvSpPr txBox="1"/>
          <p:nvPr/>
        </p:nvSpPr>
        <p:spPr>
          <a:xfrm>
            <a:off x="3253588" y="1540000"/>
            <a:ext cx="138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Attributes</a:t>
            </a:r>
            <a:endParaRPr sz="18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31" name="Google Shape;231;p27"/>
          <p:cNvCxnSpPr/>
          <p:nvPr/>
        </p:nvCxnSpPr>
        <p:spPr>
          <a:xfrm>
            <a:off x="5261388" y="2026625"/>
            <a:ext cx="0" cy="169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2" name="Google Shape;232;p27"/>
          <p:cNvSpPr txBox="1"/>
          <p:nvPr/>
        </p:nvSpPr>
        <p:spPr>
          <a:xfrm>
            <a:off x="5325813" y="2005375"/>
            <a:ext cx="5646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0.00</a:t>
            </a:r>
            <a:endParaRPr sz="10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0.07</a:t>
            </a:r>
            <a:endParaRPr sz="10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0.00</a:t>
            </a:r>
            <a:endParaRPr sz="10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0.05</a:t>
            </a:r>
            <a:endParaRPr sz="10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ixie One"/>
                <a:ea typeface="Nixie One"/>
                <a:cs typeface="Nixie One"/>
                <a:sym typeface="Nixie One"/>
              </a:rPr>
              <a:t>0.04</a:t>
            </a:r>
            <a:endParaRPr sz="1000"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0.04</a:t>
            </a:r>
            <a:endParaRPr sz="10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0.01</a:t>
            </a:r>
            <a:endParaRPr sz="10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0.03</a:t>
            </a:r>
            <a:endParaRPr sz="10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0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PCA and Regression</a:t>
            </a:r>
            <a:endParaRPr/>
          </a:p>
        </p:txBody>
      </p:sp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cxnSp>
        <p:nvCxnSpPr>
          <p:cNvPr id="239" name="Google Shape;239;p28"/>
          <p:cNvCxnSpPr/>
          <p:nvPr/>
        </p:nvCxnSpPr>
        <p:spPr>
          <a:xfrm>
            <a:off x="6255900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40" name="Google Shape;240;p28"/>
          <p:cNvCxnSpPr/>
          <p:nvPr/>
        </p:nvCxnSpPr>
        <p:spPr>
          <a:xfrm>
            <a:off x="6978900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41" name="Google Shape;241;p28"/>
          <p:cNvCxnSpPr/>
          <p:nvPr/>
        </p:nvCxnSpPr>
        <p:spPr>
          <a:xfrm>
            <a:off x="5641475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42" name="Google Shape;242;p28"/>
          <p:cNvCxnSpPr/>
          <p:nvPr/>
        </p:nvCxnSpPr>
        <p:spPr>
          <a:xfrm>
            <a:off x="5532900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43" name="Google Shape;243;p28"/>
          <p:cNvCxnSpPr/>
          <p:nvPr/>
        </p:nvCxnSpPr>
        <p:spPr>
          <a:xfrm>
            <a:off x="5159875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44" name="Google Shape;244;p28"/>
          <p:cNvCxnSpPr/>
          <p:nvPr/>
        </p:nvCxnSpPr>
        <p:spPr>
          <a:xfrm>
            <a:off x="2186100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45" name="Google Shape;245;p28"/>
          <p:cNvCxnSpPr/>
          <p:nvPr/>
        </p:nvCxnSpPr>
        <p:spPr>
          <a:xfrm>
            <a:off x="1212050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46" name="Google Shape;246;p28"/>
          <p:cNvCxnSpPr/>
          <p:nvPr/>
        </p:nvCxnSpPr>
        <p:spPr>
          <a:xfrm>
            <a:off x="4931625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47" name="Google Shape;247;p28"/>
          <p:cNvCxnSpPr/>
          <p:nvPr/>
        </p:nvCxnSpPr>
        <p:spPr>
          <a:xfrm>
            <a:off x="5052150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248" name="Google Shape;248;p28"/>
          <p:cNvCxnSpPr/>
          <p:nvPr/>
        </p:nvCxnSpPr>
        <p:spPr>
          <a:xfrm>
            <a:off x="7106800" y="4187400"/>
            <a:ext cx="0" cy="318900"/>
          </a:xfrm>
          <a:prstGeom prst="straightConnector1">
            <a:avLst/>
          </a:prstGeom>
          <a:noFill/>
          <a:ln w="9525" cap="flat" cmpd="sng">
            <a:solidFill>
              <a:srgbClr val="57BB8A"/>
            </a:solidFill>
            <a:prstDash val="solid"/>
            <a:round/>
            <a:headEnd type="stealth" w="med" len="med"/>
            <a:tailEnd type="none" w="med" len="med"/>
          </a:ln>
        </p:spPr>
      </p:cxnSp>
      <p:sp>
        <p:nvSpPr>
          <p:cNvPr id="249" name="Google Shape;249;p28"/>
          <p:cNvSpPr txBox="1"/>
          <p:nvPr/>
        </p:nvSpPr>
        <p:spPr>
          <a:xfrm>
            <a:off x="1692300" y="4713575"/>
            <a:ext cx="57594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" i="1">
                <a:solidFill>
                  <a:srgbClr val="666666"/>
                </a:solidFill>
                <a:latin typeface="Nunito"/>
                <a:ea typeface="Nunito"/>
                <a:cs typeface="Nunito"/>
                <a:sym typeface="Nunito"/>
              </a:rPr>
              <a:t>PCA analysis of attributes multiple attributes of Jobs, Education, Salary, and Country of Origin</a:t>
            </a:r>
            <a:endParaRPr sz="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50" name="Google Shape;250;p28"/>
          <p:cNvPicPr preferRelativeResize="0"/>
          <p:nvPr/>
        </p:nvPicPr>
        <p:blipFill rotWithShape="1">
          <a:blip r:embed="rId4">
            <a:alphaModFix/>
          </a:blip>
          <a:srcRect r="4716"/>
          <a:stretch/>
        </p:blipFill>
        <p:spPr>
          <a:xfrm>
            <a:off x="454750" y="1344150"/>
            <a:ext cx="7918647" cy="2768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56" name="Google Shape;256;p29"/>
          <p:cNvSpPr txBox="1"/>
          <p:nvPr/>
        </p:nvSpPr>
        <p:spPr>
          <a:xfrm>
            <a:off x="404425" y="629352"/>
            <a:ext cx="3553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Conclusion</a:t>
            </a:r>
            <a:endParaRPr/>
          </a:p>
          <a:p>
            <a:pPr marL="0" marR="0" lvl="0" indent="0" algn="l" rtl="0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9"/>
          <p:cNvSpPr txBox="1"/>
          <p:nvPr/>
        </p:nvSpPr>
        <p:spPr>
          <a:xfrm>
            <a:off x="404425" y="1580650"/>
            <a:ext cx="6920100" cy="29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0480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latin typeface="Nixie One"/>
                <a:ea typeface="Nixie One"/>
                <a:cs typeface="Nixie One"/>
                <a:sym typeface="Nixie One"/>
              </a:rPr>
              <a:t>Our study</a:t>
            </a:r>
            <a:r>
              <a:rPr lang="en" sz="12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200">
                <a:highlight>
                  <a:srgbClr val="FFFFFF"/>
                </a:highlight>
                <a:latin typeface="Nixie One"/>
                <a:ea typeface="Nixie One"/>
                <a:cs typeface="Nixie One"/>
                <a:sym typeface="Nixie One"/>
              </a:rPr>
              <a:t>focuses on establishing a relationship between noise sensitivity and different demographic characteristics and how they affect the reporting sensitivity/tolerance</a:t>
            </a:r>
            <a:r>
              <a:rPr lang="en" sz="1200">
                <a:latin typeface="Nixie One"/>
                <a:ea typeface="Nixie One"/>
                <a:cs typeface="Nixie One"/>
                <a:sym typeface="Nixie One"/>
              </a:rPr>
              <a:t>.</a:t>
            </a:r>
            <a:endParaRPr sz="1200">
              <a:latin typeface="Nixie One"/>
              <a:ea typeface="Nixie One"/>
              <a:cs typeface="Nixie One"/>
              <a:sym typeface="Nixie One"/>
            </a:endParaRPr>
          </a:p>
          <a:p>
            <a:pPr marL="45720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Nixie One"/>
              <a:ea typeface="Nixie One"/>
              <a:cs typeface="Nixie One"/>
              <a:sym typeface="Nixie One"/>
            </a:endParaRPr>
          </a:p>
          <a:p>
            <a:pPr marL="457200" marR="0" lvl="0" indent="-30480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highlight>
                  <a:srgbClr val="FFFFFF"/>
                </a:highlight>
                <a:latin typeface="Nixie One"/>
                <a:ea typeface="Nixie One"/>
                <a:cs typeface="Nixie One"/>
                <a:sym typeface="Nixie One"/>
              </a:rPr>
              <a:t>Individually a lot of attributes were strong, collectively, only a small portion of them held a strong relationship.</a:t>
            </a:r>
            <a:endParaRPr sz="1200">
              <a:highlight>
                <a:srgbClr val="FFFFFF"/>
              </a:highlight>
              <a:latin typeface="Nixie One"/>
              <a:ea typeface="Nixie One"/>
              <a:cs typeface="Nixie One"/>
              <a:sym typeface="Nixie One"/>
            </a:endParaRPr>
          </a:p>
          <a:p>
            <a:pPr marL="45720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highlight>
                <a:srgbClr val="FFFFFF"/>
              </a:highlight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ixie One"/>
              <a:buChar char="●"/>
            </a:pPr>
            <a:r>
              <a:rPr lang="en" sz="1200">
                <a:highlight>
                  <a:srgbClr val="FFFFFF"/>
                </a:highlight>
                <a:latin typeface="Nixie One"/>
                <a:ea typeface="Nixie One"/>
                <a:cs typeface="Nixie One"/>
                <a:sym typeface="Nixie One"/>
              </a:rPr>
              <a:t>Our analysis estimates Education and Origin factors taking the lead in the relationship, followed by Salary and Race.</a:t>
            </a:r>
            <a:endParaRPr sz="1200">
              <a:highlight>
                <a:srgbClr val="FFFFFF"/>
              </a:highlight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63" name="Google Shape;263;p30"/>
          <p:cNvSpPr txBox="1"/>
          <p:nvPr/>
        </p:nvSpPr>
        <p:spPr>
          <a:xfrm>
            <a:off x="445825" y="723300"/>
            <a:ext cx="4296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Further Research</a:t>
            </a:r>
            <a:endParaRPr/>
          </a:p>
          <a:p>
            <a:pPr marL="0" marR="0" lvl="0" indent="0" algn="l" rtl="0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0"/>
          <p:cNvSpPr txBox="1"/>
          <p:nvPr/>
        </p:nvSpPr>
        <p:spPr>
          <a:xfrm>
            <a:off x="445825" y="1674600"/>
            <a:ext cx="7609500" cy="29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0480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SzPts val="1200"/>
              <a:buFont typeface="Nixie One"/>
              <a:buAutoNum type="arabicPeriod"/>
            </a:pPr>
            <a:r>
              <a:rPr lang="en" sz="1200">
                <a:highlight>
                  <a:srgbClr val="FFFFFF"/>
                </a:highlight>
                <a:latin typeface="Nixie One"/>
                <a:ea typeface="Nixie One"/>
                <a:cs typeface="Nixie One"/>
                <a:sym typeface="Nixie One"/>
              </a:rPr>
              <a:t>Incorporate an extensive range of demographic characteristics like Housing, Neighborhood, Area Type et cetera.</a:t>
            </a:r>
            <a:endParaRPr sz="1200">
              <a:latin typeface="Nixie One"/>
              <a:ea typeface="Nixie One"/>
              <a:cs typeface="Nixie One"/>
              <a:sym typeface="Nixie One"/>
            </a:endParaRPr>
          </a:p>
          <a:p>
            <a:pPr marL="45720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ixie One"/>
              <a:buAutoNum type="arabicPeriod"/>
            </a:pPr>
            <a:r>
              <a:rPr lang="en" sz="1200">
                <a:highlight>
                  <a:srgbClr val="FFFFFF"/>
                </a:highlight>
                <a:latin typeface="Nixie One"/>
                <a:ea typeface="Nixie One"/>
                <a:cs typeface="Nixie One"/>
                <a:sym typeface="Nixie One"/>
              </a:rPr>
              <a:t>Drilled down analysis can be undertaken beyond NTA tracts, more precisely at BBL levels.</a:t>
            </a:r>
            <a:endParaRPr sz="1200">
              <a:highlight>
                <a:srgbClr val="FFFFFF"/>
              </a:highlight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270" name="Google Shape;270;p31"/>
          <p:cNvSpPr txBox="1"/>
          <p:nvPr/>
        </p:nvSpPr>
        <p:spPr>
          <a:xfrm>
            <a:off x="3755100" y="3042875"/>
            <a:ext cx="16338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ixie One"/>
                <a:ea typeface="Nixie One"/>
                <a:cs typeface="Nixie One"/>
                <a:sym typeface="Nixie One"/>
              </a:rPr>
              <a:t>Any Questions?</a:t>
            </a:r>
            <a:endParaRPr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5032128" y="1189375"/>
            <a:ext cx="4111800" cy="276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6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868326" y="2268025"/>
            <a:ext cx="5099400" cy="13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Since 2010, 1.1+ million complaints 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related to noise have been reported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7864325" y="1279008"/>
            <a:ext cx="1279500" cy="44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10"/>
              </a:spcBef>
              <a:spcAft>
                <a:spcPts val="0"/>
              </a:spcAft>
              <a:buNone/>
            </a:pPr>
            <a:r>
              <a:rPr lang="en" sz="10000" b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“”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t="5454" r="37507" b="17176"/>
          <a:stretch/>
        </p:blipFill>
        <p:spPr>
          <a:xfrm>
            <a:off x="1460550" y="1126600"/>
            <a:ext cx="1689600" cy="2133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t="84488"/>
          <a:stretch/>
        </p:blipFill>
        <p:spPr>
          <a:xfrm>
            <a:off x="1386250" y="3462729"/>
            <a:ext cx="1917750" cy="30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5815938" y="2141508"/>
            <a:ext cx="2433300" cy="17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22222"/>
                </a:solidFill>
                <a:highlight>
                  <a:srgbClr val="FFFFFF"/>
                </a:highlight>
                <a:latin typeface="Nixie One"/>
                <a:ea typeface="Nixie One"/>
                <a:cs typeface="Nixie One"/>
                <a:sym typeface="Nixie One"/>
              </a:rPr>
              <a:t>mechanical </a:t>
            </a:r>
            <a:r>
              <a:rPr lang="en" sz="1600" b="1">
                <a:solidFill>
                  <a:srgbClr val="222222"/>
                </a:solidFill>
                <a:latin typeface="Nixie One"/>
                <a:ea typeface="Nixie One"/>
                <a:cs typeface="Nixie One"/>
                <a:sym typeface="Nixie One"/>
              </a:rPr>
              <a:t>noise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banging/pounding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…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5815954" y="1649500"/>
            <a:ext cx="195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Indoor noise</a:t>
            </a:r>
            <a:endParaRPr sz="20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770244" y="706891"/>
            <a:ext cx="57822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Types of noise</a:t>
            </a:r>
            <a:endParaRPr sz="35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792245" y="2361383"/>
            <a:ext cx="2433300" cy="1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construction noise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traffic noise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engine idling 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...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792252" y="1649500"/>
            <a:ext cx="220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Environmental noise</a:t>
            </a: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3304105" y="2336033"/>
            <a:ext cx="2433300" cy="17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loud music &amp; party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barking dog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ice cream truck jingle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loud talking 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...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3304101" y="1649500"/>
            <a:ext cx="220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latin typeface="Nunito"/>
                <a:ea typeface="Nunito"/>
                <a:cs typeface="Nunito"/>
                <a:sym typeface="Nunito"/>
              </a:rPr>
              <a:t>Noise from neighbors</a:t>
            </a:r>
            <a:endParaRPr sz="2000" b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/>
        </p:nvSpPr>
        <p:spPr>
          <a:xfrm>
            <a:off x="1197750" y="1964150"/>
            <a:ext cx="6522600" cy="5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Seasonal difference in noise complaints has been detected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1197750" y="2388175"/>
            <a:ext cx="5935200" cy="7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Noise from neighbors are most frequent in zones between racially homogenous neighborhoods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804953" y="1083600"/>
            <a:ext cx="48801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Literature Review</a:t>
            </a:r>
            <a:endParaRPr sz="35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1197750" y="3073975"/>
            <a:ext cx="5935200" cy="7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Female are more sensitive to noise or intolerant to it than male by questionnaire research.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933949" y="2073906"/>
            <a:ext cx="161838" cy="134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933949" y="2501440"/>
            <a:ext cx="161838" cy="134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933949" y="3187240"/>
            <a:ext cx="161838" cy="134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/>
          <p:nvPr/>
        </p:nvSpPr>
        <p:spPr>
          <a:xfrm>
            <a:off x="1080250" y="2288022"/>
            <a:ext cx="5987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Explore potential factors, such as gender and race, of noise complaints, using demographic data, economic data, housing data and socio data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05" name="Google Shape;105;p17"/>
          <p:cNvSpPr/>
          <p:nvPr/>
        </p:nvSpPr>
        <p:spPr>
          <a:xfrm>
            <a:off x="750747" y="2358298"/>
            <a:ext cx="209520" cy="2095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25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1073323" y="1829425"/>
            <a:ext cx="6330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Nixie One"/>
                <a:ea typeface="Nixie One"/>
                <a:cs typeface="Nixie One"/>
                <a:sym typeface="Nixie One"/>
              </a:rPr>
              <a:t>Analyze the temporal features of 311 noise complaints</a:t>
            </a:r>
            <a:endParaRPr sz="1600"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07" name="Google Shape;107;p17"/>
          <p:cNvSpPr/>
          <p:nvPr/>
        </p:nvSpPr>
        <p:spPr>
          <a:xfrm>
            <a:off x="743822" y="1899719"/>
            <a:ext cx="209520" cy="20952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25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641350" y="783091"/>
            <a:ext cx="3577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Objectives</a:t>
            </a:r>
            <a:endParaRPr sz="3500" b="1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1073248" y="3141675"/>
            <a:ext cx="6330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Nixie One"/>
              <a:ea typeface="Nixie One"/>
              <a:cs typeface="Nixie One"/>
              <a:sym typeface="Nixie One"/>
            </a:endParaRPr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11" name="Google Shape;111;p17"/>
          <p:cNvSpPr txBox="1"/>
          <p:nvPr/>
        </p:nvSpPr>
        <p:spPr>
          <a:xfrm>
            <a:off x="1939500" y="2194825"/>
            <a:ext cx="30606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311700" y="11637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22925" y="1854925"/>
            <a:ext cx="1080600" cy="363000"/>
          </a:xfrm>
          <a:prstGeom prst="roundRect">
            <a:avLst>
              <a:gd name="adj" fmla="val 16667"/>
            </a:avLst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311 Data</a:t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632700" y="4244013"/>
            <a:ext cx="1270800" cy="344100"/>
          </a:xfrm>
          <a:prstGeom prst="roundRect">
            <a:avLst>
              <a:gd name="adj" fmla="val 16667"/>
            </a:avLst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Census Data</a:t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540300" y="3358150"/>
            <a:ext cx="1363200" cy="444000"/>
          </a:xfrm>
          <a:prstGeom prst="roundRect">
            <a:avLst>
              <a:gd name="adj" fmla="val 16667"/>
            </a:avLst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Census Tracts Boundaries</a:t>
            </a:r>
            <a:endParaRPr/>
          </a:p>
        </p:txBody>
      </p:sp>
      <p:sp>
        <p:nvSpPr>
          <p:cNvPr id="120" name="Google Shape;120;p18"/>
          <p:cNvSpPr txBox="1"/>
          <p:nvPr/>
        </p:nvSpPr>
        <p:spPr>
          <a:xfrm>
            <a:off x="617575" y="1147225"/>
            <a:ext cx="14913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Data Collection &amp; Cleaning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1" name="Google Shape;121;p18"/>
          <p:cNvPicPr preferRelativeResize="0"/>
          <p:nvPr/>
        </p:nvPicPr>
        <p:blipFill rotWithShape="1">
          <a:blip r:embed="rId3">
            <a:alphaModFix/>
          </a:blip>
          <a:srcRect r="1136"/>
          <a:stretch/>
        </p:blipFill>
        <p:spPr>
          <a:xfrm>
            <a:off x="5223738" y="758501"/>
            <a:ext cx="1045771" cy="692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2" name="Google Shape;122;p18"/>
          <p:cNvGrpSpPr/>
          <p:nvPr/>
        </p:nvGrpSpPr>
        <p:grpSpPr>
          <a:xfrm>
            <a:off x="4653125" y="1662363"/>
            <a:ext cx="2187000" cy="757200"/>
            <a:chOff x="3802225" y="1119550"/>
            <a:chExt cx="2187000" cy="757200"/>
          </a:xfrm>
        </p:grpSpPr>
        <p:sp>
          <p:nvSpPr>
            <p:cNvPr id="123" name="Google Shape;123;p18"/>
            <p:cNvSpPr/>
            <p:nvPr/>
          </p:nvSpPr>
          <p:spPr>
            <a:xfrm>
              <a:off x="3802225" y="1119550"/>
              <a:ext cx="2187000" cy="757200"/>
            </a:xfrm>
            <a:prstGeom prst="rect">
              <a:avLst/>
            </a:prstGeom>
            <a:noFill/>
            <a:ln w="9525" cap="flat" cmpd="sng">
              <a:solidFill>
                <a:srgbClr val="6AA84F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24" name="Google Shape;124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861500" y="1199963"/>
              <a:ext cx="930651" cy="6169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18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4972700" y="1174348"/>
              <a:ext cx="930651" cy="63855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6" name="Google Shape;12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65965" y="4158684"/>
            <a:ext cx="1608000" cy="52527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8"/>
          <p:cNvSpPr txBox="1"/>
          <p:nvPr/>
        </p:nvSpPr>
        <p:spPr>
          <a:xfrm>
            <a:off x="7013150" y="842125"/>
            <a:ext cx="9930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EDA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By Category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2880325" y="4719200"/>
            <a:ext cx="5793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FA8DC"/>
                </a:solidFill>
                <a:latin typeface="Open Sans"/>
                <a:ea typeface="Open Sans"/>
                <a:cs typeface="Open Sans"/>
                <a:sym typeface="Open Sans"/>
              </a:rPr>
              <a:t>PCA</a:t>
            </a:r>
            <a:endParaRPr>
              <a:solidFill>
                <a:srgbClr val="6FA8D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5145863" y="4688775"/>
            <a:ext cx="12015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FA8DC"/>
                </a:solidFill>
                <a:latin typeface="Open Sans"/>
                <a:ea typeface="Open Sans"/>
                <a:cs typeface="Open Sans"/>
                <a:sym typeface="Open Sans"/>
              </a:rPr>
              <a:t>Regression</a:t>
            </a:r>
            <a:endParaRPr sz="1100">
              <a:solidFill>
                <a:srgbClr val="6FA8DC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34163" y="3720274"/>
            <a:ext cx="1608001" cy="86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 txBox="1"/>
          <p:nvPr/>
        </p:nvSpPr>
        <p:spPr>
          <a:xfrm>
            <a:off x="7013150" y="2810488"/>
            <a:ext cx="14913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Spatial Analysis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at NTA level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2424337" y="2824663"/>
            <a:ext cx="1491300" cy="490500"/>
          </a:xfrm>
          <a:prstGeom prst="roundRect">
            <a:avLst>
              <a:gd name="adj" fmla="val 16667"/>
            </a:avLst>
          </a:prstGeom>
          <a:solidFill>
            <a:srgbClr val="9FC5E8"/>
          </a:solidFill>
          <a:ln w="9525" cap="flat" cmpd="sng">
            <a:solidFill>
              <a:srgbClr val="9FC5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Noise Complaints in each NTA</a:t>
            </a:r>
            <a:endParaRPr sz="1200"/>
          </a:p>
        </p:txBody>
      </p:sp>
      <p:sp>
        <p:nvSpPr>
          <p:cNvPr id="133" name="Google Shape;133;p18"/>
          <p:cNvSpPr txBox="1"/>
          <p:nvPr/>
        </p:nvSpPr>
        <p:spPr>
          <a:xfrm>
            <a:off x="1145025" y="2641763"/>
            <a:ext cx="9930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D9EEB"/>
                </a:solidFill>
                <a:latin typeface="Open Sans"/>
                <a:ea typeface="Open Sans"/>
                <a:cs typeface="Open Sans"/>
                <a:sym typeface="Open Sans"/>
              </a:rPr>
              <a:t>Spatial Joint</a:t>
            </a:r>
            <a:endParaRPr sz="1100">
              <a:solidFill>
                <a:srgbClr val="6D9EEB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7013150" y="1778325"/>
            <a:ext cx="2281200" cy="5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Time Series Analysis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by Month &amp; Hour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35" name="Google Shape;135;p18"/>
          <p:cNvCxnSpPr>
            <a:stCxn id="117" idx="3"/>
            <a:endCxn id="121" idx="1"/>
          </p:cNvCxnSpPr>
          <p:nvPr/>
        </p:nvCxnSpPr>
        <p:spPr>
          <a:xfrm rot="10800000" flipH="1">
            <a:off x="1903525" y="1104925"/>
            <a:ext cx="3320100" cy="931500"/>
          </a:xfrm>
          <a:prstGeom prst="bentConnector3">
            <a:avLst>
              <a:gd name="adj1" fmla="val 3755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36" name="Google Shape;136;p18"/>
          <p:cNvCxnSpPr>
            <a:stCxn id="117" idx="3"/>
            <a:endCxn id="132" idx="1"/>
          </p:cNvCxnSpPr>
          <p:nvPr/>
        </p:nvCxnSpPr>
        <p:spPr>
          <a:xfrm>
            <a:off x="1903525" y="2036425"/>
            <a:ext cx="520800" cy="10335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8"/>
          <p:cNvCxnSpPr>
            <a:stCxn id="119" idx="3"/>
            <a:endCxn id="132" idx="1"/>
          </p:cNvCxnSpPr>
          <p:nvPr/>
        </p:nvCxnSpPr>
        <p:spPr>
          <a:xfrm rot="10800000" flipH="1">
            <a:off x="1903500" y="3069850"/>
            <a:ext cx="520800" cy="5103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8" name="Google Shape;138;p18"/>
          <p:cNvGrpSpPr/>
          <p:nvPr/>
        </p:nvGrpSpPr>
        <p:grpSpPr>
          <a:xfrm>
            <a:off x="4644663" y="2691313"/>
            <a:ext cx="2187000" cy="757200"/>
            <a:chOff x="3712750" y="2357675"/>
            <a:chExt cx="2187000" cy="757200"/>
          </a:xfrm>
        </p:grpSpPr>
        <p:pic>
          <p:nvPicPr>
            <p:cNvPr id="139" name="Google Shape;139;p1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3848588" y="2438073"/>
              <a:ext cx="836325" cy="5963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18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4990150" y="2438075"/>
              <a:ext cx="774762" cy="5964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1" name="Google Shape;141;p18"/>
            <p:cNvSpPr/>
            <p:nvPr/>
          </p:nvSpPr>
          <p:spPr>
            <a:xfrm>
              <a:off x="3712750" y="2357675"/>
              <a:ext cx="2187000" cy="757200"/>
            </a:xfrm>
            <a:prstGeom prst="rect">
              <a:avLst/>
            </a:prstGeom>
            <a:noFill/>
            <a:ln w="9525" cap="flat" cmpd="sng">
              <a:solidFill>
                <a:srgbClr val="6AA84F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8"/>
          <p:cNvSpPr txBox="1"/>
          <p:nvPr/>
        </p:nvSpPr>
        <p:spPr>
          <a:xfrm>
            <a:off x="7004750" y="3807875"/>
            <a:ext cx="19104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Correlation Analysis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Demographics, Economy, Housing &amp; Socio</a:t>
            </a:r>
            <a:endParaRPr sz="1000"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43" name="Google Shape;143;p18"/>
          <p:cNvCxnSpPr>
            <a:stCxn id="132" idx="3"/>
            <a:endCxn id="130" idx="1"/>
          </p:cNvCxnSpPr>
          <p:nvPr/>
        </p:nvCxnSpPr>
        <p:spPr>
          <a:xfrm>
            <a:off x="3915637" y="3069913"/>
            <a:ext cx="1018500" cy="1084200"/>
          </a:xfrm>
          <a:prstGeom prst="bentConnector3">
            <a:avLst>
              <a:gd name="adj1" fmla="val 3483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8"/>
          <p:cNvCxnSpPr>
            <a:stCxn id="126" idx="3"/>
            <a:endCxn id="130" idx="1"/>
          </p:cNvCxnSpPr>
          <p:nvPr/>
        </p:nvCxnSpPr>
        <p:spPr>
          <a:xfrm rot="10800000" flipH="1">
            <a:off x="3973965" y="4154324"/>
            <a:ext cx="960300" cy="267000"/>
          </a:xfrm>
          <a:prstGeom prst="bentConnector3">
            <a:avLst>
              <a:gd name="adj1" fmla="val 3086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45" name="Google Shape;145;p18"/>
          <p:cNvCxnSpPr>
            <a:stCxn id="132" idx="3"/>
            <a:endCxn id="141" idx="1"/>
          </p:cNvCxnSpPr>
          <p:nvPr/>
        </p:nvCxnSpPr>
        <p:spPr>
          <a:xfrm>
            <a:off x="3915637" y="3069913"/>
            <a:ext cx="72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6" name="Google Shape;146;p18"/>
          <p:cNvCxnSpPr>
            <a:stCxn id="117" idx="3"/>
            <a:endCxn id="123" idx="1"/>
          </p:cNvCxnSpPr>
          <p:nvPr/>
        </p:nvCxnSpPr>
        <p:spPr>
          <a:xfrm>
            <a:off x="1903525" y="2036425"/>
            <a:ext cx="27495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7" name="Google Shape;147;p18"/>
          <p:cNvCxnSpPr>
            <a:stCxn id="118" idx="3"/>
            <a:endCxn id="126" idx="1"/>
          </p:cNvCxnSpPr>
          <p:nvPr/>
        </p:nvCxnSpPr>
        <p:spPr>
          <a:xfrm>
            <a:off x="1903500" y="4416063"/>
            <a:ext cx="462600" cy="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/>
        </p:nvSpPr>
        <p:spPr>
          <a:xfrm>
            <a:off x="478342" y="763685"/>
            <a:ext cx="3577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Data</a:t>
            </a:r>
            <a:endParaRPr sz="3500" b="1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54" name="Google Shape;154;p19"/>
          <p:cNvSpPr txBox="1"/>
          <p:nvPr/>
        </p:nvSpPr>
        <p:spPr>
          <a:xfrm>
            <a:off x="688950" y="1829425"/>
            <a:ext cx="2796900" cy="16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ACS Economy Data</a:t>
            </a:r>
            <a:endParaRPr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ACS Employment Data</a:t>
            </a:r>
            <a:endParaRPr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ACS Salary Data </a:t>
            </a:r>
            <a:endParaRPr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ACS Housing Data, and </a:t>
            </a:r>
            <a:endParaRPr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NYC 311 Complaints Data</a:t>
            </a:r>
            <a:endParaRPr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55" name="Google Shape;155;p19"/>
          <p:cNvSpPr/>
          <p:nvPr/>
        </p:nvSpPr>
        <p:spPr>
          <a:xfrm>
            <a:off x="527175" y="1950425"/>
            <a:ext cx="161784" cy="1232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56" name="Google Shape;156;p19"/>
          <p:cNvSpPr/>
          <p:nvPr/>
        </p:nvSpPr>
        <p:spPr>
          <a:xfrm>
            <a:off x="527175" y="2267045"/>
            <a:ext cx="161784" cy="1232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527175" y="2583665"/>
            <a:ext cx="161784" cy="1232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527175" y="2900285"/>
            <a:ext cx="161784" cy="1232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59" name="Google Shape;159;p19"/>
          <p:cNvSpPr/>
          <p:nvPr/>
        </p:nvSpPr>
        <p:spPr>
          <a:xfrm>
            <a:off x="527175" y="3203382"/>
            <a:ext cx="161784" cy="1232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4597" y="10473"/>
                </a:moveTo>
                <a:lnTo>
                  <a:pt x="14600" y="10470"/>
                </a:lnTo>
                <a:lnTo>
                  <a:pt x="9691" y="5070"/>
                </a:lnTo>
                <a:lnTo>
                  <a:pt x="9688" y="5073"/>
                </a:lnTo>
                <a:cubicBezTo>
                  <a:pt x="9598" y="4974"/>
                  <a:pt x="9471" y="4909"/>
                  <a:pt x="9327" y="4909"/>
                </a:cubicBezTo>
                <a:cubicBezTo>
                  <a:pt x="9056" y="4909"/>
                  <a:pt x="8836" y="5129"/>
                  <a:pt x="8836" y="5400"/>
                </a:cubicBezTo>
                <a:cubicBezTo>
                  <a:pt x="8836" y="5527"/>
                  <a:pt x="8887" y="5641"/>
                  <a:pt x="8967" y="5728"/>
                </a:cubicBezTo>
                <a:lnTo>
                  <a:pt x="8964" y="5730"/>
                </a:lnTo>
                <a:lnTo>
                  <a:pt x="13573" y="10800"/>
                </a:lnTo>
                <a:lnTo>
                  <a:pt x="8964" y="15870"/>
                </a:lnTo>
                <a:lnTo>
                  <a:pt x="8967" y="15873"/>
                </a:lnTo>
                <a:cubicBezTo>
                  <a:pt x="8887" y="15960"/>
                  <a:pt x="8836" y="16073"/>
                  <a:pt x="8836" y="16200"/>
                </a:cubicBezTo>
                <a:cubicBezTo>
                  <a:pt x="8836" y="16471"/>
                  <a:pt x="9056" y="16691"/>
                  <a:pt x="9327" y="16691"/>
                </a:cubicBezTo>
                <a:cubicBezTo>
                  <a:pt x="9471" y="16691"/>
                  <a:pt x="9598" y="16627"/>
                  <a:pt x="9688" y="16527"/>
                </a:cubicBezTo>
                <a:lnTo>
                  <a:pt x="9691" y="16530"/>
                </a:lnTo>
                <a:lnTo>
                  <a:pt x="14600" y="11130"/>
                </a:lnTo>
                <a:lnTo>
                  <a:pt x="14597" y="11127"/>
                </a:lnTo>
                <a:cubicBezTo>
                  <a:pt x="14676" y="11041"/>
                  <a:pt x="14727" y="10927"/>
                  <a:pt x="14727" y="10800"/>
                </a:cubicBezTo>
                <a:cubicBezTo>
                  <a:pt x="14727" y="10673"/>
                  <a:pt x="14676" y="10559"/>
                  <a:pt x="14597" y="10473"/>
                </a:cubicBezTo>
              </a:path>
            </a:pathLst>
          </a:custGeom>
          <a:solidFill>
            <a:srgbClr val="5D4037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5029200" y="1755683"/>
            <a:ext cx="3971100" cy="20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Stats:</a:t>
            </a:r>
            <a:endParaRPr sz="2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100+ features</a:t>
            </a:r>
            <a:endParaRPr sz="2000" b="1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1.1M+ Noise Complaints</a:t>
            </a:r>
            <a:endParaRPr/>
          </a:p>
        </p:txBody>
      </p:sp>
      <p:sp>
        <p:nvSpPr>
          <p:cNvPr id="161" name="Google Shape;161;p19"/>
          <p:cNvSpPr txBox="1"/>
          <p:nvPr/>
        </p:nvSpPr>
        <p:spPr>
          <a:xfrm>
            <a:off x="478342" y="3626293"/>
            <a:ext cx="3577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Economica"/>
                <a:ea typeface="Economica"/>
                <a:cs typeface="Economica"/>
                <a:sym typeface="Economica"/>
              </a:rPr>
              <a:t>Data cleaning</a:t>
            </a:r>
            <a:endParaRPr sz="1800" b="1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478350" y="4004400"/>
            <a:ext cx="7609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Nixie One"/>
                <a:ea typeface="Nixie One"/>
                <a:cs typeface="Nixie One"/>
                <a:sym typeface="Nixie One"/>
              </a:rPr>
              <a:t>Type conversion, string manipulation, eliminating redundancies, special characters, range check … </a:t>
            </a:r>
            <a:endParaRPr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</a:t>
            </a:r>
            <a:endParaRPr/>
          </a:p>
        </p:txBody>
      </p:sp>
      <p:pic>
        <p:nvPicPr>
          <p:cNvPr id="168" name="Google Shape;168;p20"/>
          <p:cNvPicPr preferRelativeResize="0"/>
          <p:nvPr/>
        </p:nvPicPr>
        <p:blipFill rotWithShape="1">
          <a:blip r:embed="rId3">
            <a:alphaModFix/>
          </a:blip>
          <a:srcRect r="1136"/>
          <a:stretch/>
        </p:blipFill>
        <p:spPr>
          <a:xfrm>
            <a:off x="1781388" y="1036575"/>
            <a:ext cx="5581225" cy="369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Temporal Analysis</a:t>
            </a:r>
            <a:endParaRPr/>
          </a:p>
        </p:txBody>
      </p:sp>
      <p:pic>
        <p:nvPicPr>
          <p:cNvPr id="175" name="Google Shape;17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0500" y="762000"/>
            <a:ext cx="5943500" cy="394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6050" y="0"/>
            <a:ext cx="487951" cy="4879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77" name="Google Shape;177;p21"/>
          <p:cNvSpPr txBox="1"/>
          <p:nvPr/>
        </p:nvSpPr>
        <p:spPr>
          <a:xfrm>
            <a:off x="15275" y="1764625"/>
            <a:ext cx="3078000" cy="27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Noise complaints are reported more frequently in </a:t>
            </a: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summer</a:t>
            </a:r>
            <a:endParaRPr sz="1200" b="1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457200" lvl="0" indent="-304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The decrease of winter noise complaints may be attributed to </a:t>
            </a:r>
            <a:r>
              <a:rPr lang="en" sz="1200" b="1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less loud music and party complaints</a:t>
            </a:r>
            <a:endParaRPr sz="12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635</Words>
  <Application>Microsoft Macintosh PowerPoint</Application>
  <PresentationFormat>On-screen Show (16:9)</PresentationFormat>
  <Paragraphs>127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Calibri</vt:lpstr>
      <vt:lpstr>Roboto</vt:lpstr>
      <vt:lpstr>Nunito</vt:lpstr>
      <vt:lpstr>Arial</vt:lpstr>
      <vt:lpstr>Open Sans</vt:lpstr>
      <vt:lpstr>Economica</vt:lpstr>
      <vt:lpstr>Nixie One</vt:lpstr>
      <vt:lpstr>Times New Roman</vt:lpstr>
      <vt:lpstr>Luxe</vt:lpstr>
      <vt:lpstr> Analysis  of  NYC Noise Complaints  Applied Data Science </vt:lpstr>
      <vt:lpstr>Introduction</vt:lpstr>
      <vt:lpstr>PowerPoint Presentation</vt:lpstr>
      <vt:lpstr>PowerPoint Presentation</vt:lpstr>
      <vt:lpstr>PowerPoint Presentation</vt:lpstr>
      <vt:lpstr>Methodology</vt:lpstr>
      <vt:lpstr>PowerPoint Presentation</vt:lpstr>
      <vt:lpstr>EDA</vt:lpstr>
      <vt:lpstr>Temporal Analysis</vt:lpstr>
      <vt:lpstr>Temporal Analysis</vt:lpstr>
      <vt:lpstr>Spatial Analysis</vt:lpstr>
      <vt:lpstr>Spatial Analysis</vt:lpstr>
      <vt:lpstr>Spatial Analysis</vt:lpstr>
      <vt:lpstr>PowerPoint Presentation</vt:lpstr>
      <vt:lpstr>Regression Analysis</vt:lpstr>
      <vt:lpstr>PCA and Regression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Analysis  of  NYC Noise Complaints  Applied Data Science </dc:title>
  <cp:lastModifiedBy>Pratik Watwani</cp:lastModifiedBy>
  <cp:revision>1</cp:revision>
  <dcterms:modified xsi:type="dcterms:W3CDTF">2020-05-23T06:21:36Z</dcterms:modified>
</cp:coreProperties>
</file>